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5" r:id="rId9"/>
    <p:sldId id="263" r:id="rId10"/>
    <p:sldId id="266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2793DF-1F1D-41C1-9DCE-8C45C65CE3BE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0E7942D-E76D-4507-A39A-9B3B2995732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6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Information Evening for Parents</a:t>
            </a:r>
          </a:p>
          <a:p>
            <a:endParaRPr lang="en-GB" dirty="0"/>
          </a:p>
          <a:p>
            <a:r>
              <a:rPr lang="en-GB" dirty="0" smtClean="0"/>
              <a:t>2016-17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7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52595" y="2316077"/>
          <a:ext cx="5557822" cy="3524422"/>
        </p:xfrm>
        <a:graphic>
          <a:graphicData uri="http://schemas.openxmlformats.org/drawingml/2006/table">
            <a:tbl>
              <a:tblPr/>
              <a:tblGrid>
                <a:gridCol w="2778911"/>
                <a:gridCol w="2778911"/>
              </a:tblGrid>
              <a:tr h="306312"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b="0">
                          <a:solidFill>
                            <a:srgbClr val="0B0C0C"/>
                          </a:solidFill>
                          <a:effectLst/>
                          <a:latin typeface="inherit"/>
                        </a:rPr>
                        <a:t>Date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1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b="0">
                          <a:solidFill>
                            <a:srgbClr val="0B0C0C"/>
                          </a:solidFill>
                          <a:effectLst/>
                          <a:latin typeface="inherit"/>
                        </a:rPr>
                        <a:t>Activity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1E8E8"/>
                    </a:solidFill>
                  </a:tcPr>
                </a:tc>
              </a:tr>
              <a:tr h="306312">
                <a:tc>
                  <a:txBody>
                    <a:bodyPr/>
                    <a:lstStyle/>
                    <a:p>
                      <a:pPr fontAlgn="t"/>
                      <a:r>
                        <a:rPr lang="en-GB" sz="1500" b="0">
                          <a:effectLst/>
                          <a:latin typeface="inherit"/>
                        </a:rPr>
                        <a:t>Monday 8 May 2017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500" b="0">
                          <a:effectLst/>
                          <a:latin typeface="inherit"/>
                        </a:rPr>
                        <a:t>English reading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1043">
                <a:tc rowSpan="2">
                  <a:txBody>
                    <a:bodyPr/>
                    <a:lstStyle/>
                    <a:p>
                      <a:pPr fontAlgn="t"/>
                      <a:r>
                        <a:rPr lang="en-GB" sz="1500" b="0">
                          <a:effectLst/>
                          <a:latin typeface="inherit"/>
                        </a:rPr>
                        <a:t>Tuesday 9 May 2017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500" b="0">
                          <a:effectLst/>
                          <a:latin typeface="inherit"/>
                        </a:rPr>
                        <a:t>English grammar, punctuation and spelling Paper 1: questions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33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500" b="0">
                          <a:effectLst/>
                          <a:latin typeface="inherit"/>
                        </a:rPr>
                        <a:t>English grammar, punctuation and spelling Paper 2: spelling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677">
                <a:tc rowSpan="2">
                  <a:txBody>
                    <a:bodyPr/>
                    <a:lstStyle/>
                    <a:p>
                      <a:pPr fontAlgn="t"/>
                      <a:r>
                        <a:rPr lang="en-GB" sz="1500" b="0">
                          <a:effectLst/>
                          <a:latin typeface="inherit"/>
                        </a:rPr>
                        <a:t>Wednesday 10 May 2017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500" b="0">
                          <a:effectLst/>
                          <a:latin typeface="inherit"/>
                        </a:rPr>
                        <a:t>Mathematics Paper 1: arithmetic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33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500" b="0">
                          <a:effectLst/>
                          <a:latin typeface="inherit"/>
                        </a:rPr>
                        <a:t>Mathematics Paper 2: reasoning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677">
                <a:tc>
                  <a:txBody>
                    <a:bodyPr/>
                    <a:lstStyle/>
                    <a:p>
                      <a:pPr fontAlgn="t"/>
                      <a:r>
                        <a:rPr lang="en-GB" sz="1500" b="0">
                          <a:effectLst/>
                          <a:latin typeface="inherit"/>
                        </a:rPr>
                        <a:t>Thursday 11 May 2017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500" b="0" dirty="0">
                          <a:effectLst/>
                          <a:latin typeface="inherit"/>
                        </a:rPr>
                        <a:t>Mathematics Paper 3: reasoning</a:t>
                      </a:r>
                    </a:p>
                  </a:txBody>
                  <a:tcPr marL="75788" marR="75788" marT="55262" marB="23684">
                    <a:lnL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43490" y="1118152"/>
            <a:ext cx="6624634" cy="9620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2639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B0C0C"/>
                </a:solidFill>
                <a:effectLst/>
                <a:latin typeface="nta"/>
                <a:cs typeface="Arial" pitchFamily="34" charset="0"/>
              </a:rPr>
              <a:t>Key stage 2 – SAT’s Test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0B0C0C"/>
                </a:solidFill>
                <a:effectLst/>
                <a:latin typeface="nta"/>
                <a:cs typeface="Arial" pitchFamily="34" charset="0"/>
              </a:rPr>
              <a:t> TIMETABLE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rgbClr val="0B0C0C"/>
              </a:solidFill>
              <a:effectLst/>
              <a:latin typeface="nt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B0C0C"/>
                </a:solidFill>
                <a:effectLst/>
                <a:latin typeface="nta"/>
                <a:cs typeface="Arial" pitchFamily="34" charset="0"/>
              </a:rPr>
              <a:t>The key stage 2 tests are timetabled from Monday 8 May to Thursday 11 May 2017.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B0C0C"/>
                </a:solidFill>
                <a:effectLst/>
                <a:latin typeface="nta"/>
                <a:cs typeface="Arial" pitchFamily="34" charset="0"/>
              </a:rPr>
              <a:t>There is no science sampling for the 2016 to 2017 academic year.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r>
              <a:rPr lang="en-GB" dirty="0" smtClean="0"/>
              <a:t>Trips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508977"/>
          </a:xfrm>
        </p:spPr>
        <p:txBody>
          <a:bodyPr>
            <a:normAutofit fontScale="55000" lnSpcReduction="20000"/>
          </a:bodyPr>
          <a:lstStyle/>
          <a:p>
            <a:r>
              <a:rPr lang="en-GB" sz="5100" dirty="0" smtClean="0"/>
              <a:t>Regular day trips </a:t>
            </a:r>
            <a:endParaRPr lang="en-GB" sz="5100" dirty="0"/>
          </a:p>
          <a:p>
            <a:r>
              <a:rPr lang="en-GB" sz="3800" dirty="0" smtClean="0"/>
              <a:t>I.M.P.S visit to Airedale hospital</a:t>
            </a:r>
          </a:p>
          <a:p>
            <a:r>
              <a:rPr lang="en-GB" sz="3800" dirty="0" smtClean="0"/>
              <a:t>Shared Church (Keighley), </a:t>
            </a:r>
          </a:p>
          <a:p>
            <a:r>
              <a:rPr lang="en-GB" sz="3800" dirty="0" smtClean="0"/>
              <a:t>Culture Fusion (Metro bus/train info.) </a:t>
            </a:r>
            <a:r>
              <a:rPr lang="en-GB" sz="3800" dirty="0" err="1" smtClean="0"/>
              <a:t>etc</a:t>
            </a:r>
            <a:endParaRPr lang="en-GB" sz="3800" dirty="0" smtClean="0"/>
          </a:p>
          <a:p>
            <a:pPr marL="0" indent="0">
              <a:buNone/>
            </a:pPr>
            <a:endParaRPr lang="en-GB" sz="5100" dirty="0" smtClean="0"/>
          </a:p>
          <a:p>
            <a:pPr lvl="0">
              <a:buClr>
                <a:srgbClr val="94C600"/>
              </a:buClr>
            </a:pPr>
            <a:r>
              <a:rPr lang="en-GB" sz="5100" dirty="0" smtClean="0">
                <a:solidFill>
                  <a:srgbClr val="3E3D2D"/>
                </a:solidFill>
              </a:rPr>
              <a:t>Robin Wood RESIDENTIAL visit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n-GB" sz="5100" dirty="0" smtClean="0">
                <a:solidFill>
                  <a:srgbClr val="3E3D2D"/>
                </a:solidFill>
              </a:rPr>
              <a:t>(3 days in June/July 2016)</a:t>
            </a:r>
            <a:endParaRPr lang="en-GB" sz="5100" dirty="0">
              <a:solidFill>
                <a:srgbClr val="3E3D2D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013176"/>
            <a:ext cx="33623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79381"/>
            <a:ext cx="29908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039" y="2108550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1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29684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Thanks for your continued support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274" y="836712"/>
            <a:ext cx="6408712" cy="503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0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Staff: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Mr Weston </a:t>
            </a:r>
          </a:p>
          <a:p>
            <a:r>
              <a:rPr lang="en-GB" dirty="0" smtClean="0"/>
              <a:t>Mrs </a:t>
            </a:r>
            <a:r>
              <a:rPr lang="en-GB" dirty="0" err="1" smtClean="0"/>
              <a:t>Buckroyd</a:t>
            </a:r>
            <a:r>
              <a:rPr lang="en-GB" dirty="0" smtClean="0"/>
              <a:t> (Wednesday – Thursday)</a:t>
            </a:r>
          </a:p>
          <a:p>
            <a:r>
              <a:rPr lang="en-GB" dirty="0" smtClean="0"/>
              <a:t>Mrs Parker</a:t>
            </a:r>
          </a:p>
          <a:p>
            <a:r>
              <a:rPr lang="en-GB" dirty="0" smtClean="0"/>
              <a:t>Mr Maiden</a:t>
            </a:r>
          </a:p>
          <a:p>
            <a:endParaRPr lang="en-GB" dirty="0" smtClean="0"/>
          </a:p>
          <a:p>
            <a:r>
              <a:rPr lang="en-GB" dirty="0" smtClean="0"/>
              <a:t>Mrs </a:t>
            </a:r>
            <a:r>
              <a:rPr lang="en-GB" dirty="0" err="1" smtClean="0"/>
              <a:t>Ashington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15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Monday, Tuesday &amp; Friday:</a:t>
            </a:r>
          </a:p>
          <a:p>
            <a:r>
              <a:rPr lang="en-GB" dirty="0" smtClean="0"/>
              <a:t>Whole class with Mr Weston, Mrs Parker &amp; Mr Maiden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Wednesdays &amp;Thursdays:</a:t>
            </a:r>
            <a:endParaRPr lang="en-GB" dirty="0"/>
          </a:p>
          <a:p>
            <a:r>
              <a:rPr lang="en-GB" dirty="0" smtClean="0"/>
              <a:t>Literacy &amp; Numeracy ‘smaller’ classes split between Mrs </a:t>
            </a:r>
            <a:r>
              <a:rPr lang="en-GB" dirty="0" err="1" smtClean="0"/>
              <a:t>Buckroyd</a:t>
            </a:r>
            <a:r>
              <a:rPr lang="en-GB" dirty="0" smtClean="0"/>
              <a:t> &amp; Mr Weston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25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Rewards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 of the day/week </a:t>
            </a:r>
          </a:p>
          <a:p>
            <a:endParaRPr lang="en-GB" dirty="0"/>
          </a:p>
          <a:p>
            <a:r>
              <a:rPr lang="en-GB" dirty="0" smtClean="0"/>
              <a:t>Class points </a:t>
            </a:r>
          </a:p>
          <a:p>
            <a:endParaRPr lang="en-GB" dirty="0"/>
          </a:p>
          <a:p>
            <a:r>
              <a:rPr lang="en-GB" dirty="0" smtClean="0"/>
              <a:t>Raffle tickets (new system)</a:t>
            </a:r>
            <a:endParaRPr lang="en-GB" dirty="0"/>
          </a:p>
        </p:txBody>
      </p:sp>
      <p:sp>
        <p:nvSpPr>
          <p:cNvPr id="4" name="AutoShape 2" descr="Image result for raffle tick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61048"/>
            <a:ext cx="2520280" cy="264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445" y="932951"/>
            <a:ext cx="1971662" cy="19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1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Projects &amp; Presentations will be set regularly &amp; at various points throughout the year. </a:t>
            </a:r>
          </a:p>
          <a:p>
            <a:endParaRPr lang="en-GB" dirty="0"/>
          </a:p>
          <a:p>
            <a:r>
              <a:rPr lang="en-GB" dirty="0" smtClean="0"/>
              <a:t>Volume will increase after Christmas to begin preparations for high school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905163"/>
            <a:ext cx="1169665" cy="116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062638"/>
            <a:ext cx="1634016" cy="85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002125"/>
            <a:ext cx="3042541" cy="97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0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Weekly Spellings – please help to practise these at home / walking to school / in car etc.</a:t>
            </a:r>
          </a:p>
          <a:p>
            <a:endParaRPr lang="en-GB" dirty="0"/>
          </a:p>
          <a:p>
            <a:r>
              <a:rPr lang="en-GB" dirty="0" smtClean="0"/>
              <a:t>Amounts of words &amp; difficulty of words will vary based upon a baseline assessment &amp; will be reviewed regularly throughout the year.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9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89040"/>
            <a:ext cx="4914974" cy="240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>
            <a:normAutofit/>
          </a:bodyPr>
          <a:lstStyle/>
          <a:p>
            <a:r>
              <a:rPr lang="en-GB" dirty="0" smtClean="0"/>
              <a:t>Reading for PLEASURE (</a:t>
            </a:r>
            <a:r>
              <a:rPr lang="en-GB" dirty="0" err="1" smtClean="0"/>
              <a:t>eg</a:t>
            </a:r>
            <a:r>
              <a:rPr lang="en-GB" dirty="0" smtClean="0"/>
              <a:t>. E.R.I.C)</a:t>
            </a:r>
          </a:p>
          <a:p>
            <a:endParaRPr lang="en-GB" dirty="0"/>
          </a:p>
          <a:p>
            <a:r>
              <a:rPr lang="en-GB" dirty="0" smtClean="0"/>
              <a:t>Please still have DISCUSSIONS about their reading even if not ‘listening to them as such’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0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Zumba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48880"/>
            <a:ext cx="6777317" cy="3508977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Mental maths ‘learn by heart’ facts that will boost your child’s Maths attainment overall</a:t>
            </a:r>
          </a:p>
          <a:p>
            <a:endParaRPr lang="en-GB" dirty="0"/>
          </a:p>
          <a:p>
            <a:r>
              <a:rPr lang="en-GB" dirty="0" smtClean="0"/>
              <a:t>Please also continue to practise times tables facts (as with spelling little &amp; often – 5 mins a day here &amp; there)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764704"/>
            <a:ext cx="1873403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763" y="4653136"/>
            <a:ext cx="1494936" cy="172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73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Y6 children will still be teacher assessed as</a:t>
            </a:r>
          </a:p>
          <a:p>
            <a:pPr marL="0" indent="0">
              <a:buNone/>
            </a:pPr>
            <a:r>
              <a:rPr lang="en-GB" dirty="0" smtClean="0"/>
              <a:t>Emerging/Developing/Secure/Mastering for Reading, Writing (English) &amp; Maths.</a:t>
            </a:r>
          </a:p>
          <a:p>
            <a:endParaRPr lang="en-GB" dirty="0"/>
          </a:p>
          <a:p>
            <a:r>
              <a:rPr lang="en-GB" dirty="0" smtClean="0"/>
              <a:t>End of year SAT’s tests</a:t>
            </a:r>
          </a:p>
          <a:p>
            <a:pPr marL="68580" indent="0">
              <a:buNone/>
            </a:pPr>
            <a:r>
              <a:rPr lang="en-GB" dirty="0" smtClean="0"/>
              <a:t> (Revision period &amp; workbooks for homework,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83</TotalTime>
  <Words>380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Year 6 </vt:lpstr>
      <vt:lpstr>Our Staff:</vt:lpstr>
      <vt:lpstr>Groupings</vt:lpstr>
      <vt:lpstr>Rewards</vt:lpstr>
      <vt:lpstr>Homework</vt:lpstr>
      <vt:lpstr>SPELLING</vt:lpstr>
      <vt:lpstr>Reading</vt:lpstr>
      <vt:lpstr>Number Zumba</vt:lpstr>
      <vt:lpstr>ASSESSMENT</vt:lpstr>
      <vt:lpstr>Key stage 2 – SAT’s Test TIMETABLE The key stage 2 tests are timetabled from Monday 8 May to Thursday 11 May 2017. There is no science sampling for the 2016 to 2017 academic year.</vt:lpstr>
      <vt:lpstr>Trips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</dc:title>
  <dc:creator>Paul Weston</dc:creator>
  <cp:lastModifiedBy>Nadia Connor</cp:lastModifiedBy>
  <cp:revision>11</cp:revision>
  <dcterms:created xsi:type="dcterms:W3CDTF">2015-10-01T10:26:45Z</dcterms:created>
  <dcterms:modified xsi:type="dcterms:W3CDTF">2016-09-22T08:09:54Z</dcterms:modified>
</cp:coreProperties>
</file>